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handoutMasterIdLst>
    <p:handoutMasterId r:id="rId16"/>
  </p:handoutMasterIdLst>
  <p:sldIdLst>
    <p:sldId id="256" r:id="rId5"/>
    <p:sldId id="271" r:id="rId6"/>
    <p:sldId id="289" r:id="rId7"/>
    <p:sldId id="279" r:id="rId8"/>
    <p:sldId id="288" r:id="rId9"/>
    <p:sldId id="290" r:id="rId10"/>
    <p:sldId id="281" r:id="rId11"/>
    <p:sldId id="285" r:id="rId12"/>
    <p:sldId id="286" r:id="rId13"/>
    <p:sldId id="28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Design, Morph, Annotate, Work Together, Tell Me" id="{B9B51309-D148-4332-87C2-07BE32FBCA3B}">
          <p14:sldIdLst>
            <p14:sldId id="271"/>
            <p14:sldId id="289"/>
            <p14:sldId id="279"/>
            <p14:sldId id="288"/>
          </p14:sldIdLst>
        </p14:section>
        <p14:section name="Untitled Section" id="{7F4EADDA-F25F-41EF-82AD-E9937C83E296}">
          <p14:sldIdLst>
            <p14:sldId id="290"/>
            <p14:sldId id="281"/>
            <p14:sldId id="285"/>
            <p14:sldId id="286"/>
            <p14:sldId id="287"/>
          </p14:sldIdLst>
        </p14:section>
        <p14:section name="Learn More"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194977-71BA-47BE-BCF7-1CBAE99D309A}" v="22" dt="2021-08-02T20:15:50.7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41" autoAdjust="0"/>
  </p:normalViewPr>
  <p:slideViewPr>
    <p:cSldViewPr snapToGrid="0">
      <p:cViewPr varScale="1">
        <p:scale>
          <a:sx n="86" d="100"/>
          <a:sy n="86" d="100"/>
        </p:scale>
        <p:origin x="562" y="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t>8/17/2021</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jpg>
</file>

<file path=ppt/media/image3.png>
</file>

<file path=ppt/media/image4.jpg>
</file>

<file path=ppt/media/image5.PNG>
</file>

<file path=ppt/media/image6.gif>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t>8/17/2021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hdr="0" ftr="0" dt="0"/>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164324"/>
            <a:ext cx="10515600" cy="2387600"/>
          </a:xfrm>
        </p:spPr>
        <p:txBody>
          <a:bodyPr anchor="ctr" anchorCtr="0">
            <a:normAutofit/>
          </a:bodyPr>
          <a:lstStyle/>
          <a:p>
            <a:r>
              <a:rPr lang="en-US" sz="4800" b="1" dirty="0">
                <a:solidFill>
                  <a:schemeClr val="bg1"/>
                </a:solidFill>
              </a:rPr>
              <a:t>Intelligent Firmware Trace analysis Tool</a:t>
            </a:r>
          </a:p>
        </p:txBody>
      </p:sp>
      <p:sp>
        <p:nvSpPr>
          <p:cNvPr id="3" name="Subtitle 2"/>
          <p:cNvSpPr>
            <a:spLocks noGrp="1"/>
          </p:cNvSpPr>
          <p:nvPr>
            <p:ph type="subTitle" idx="4294967295"/>
          </p:nvPr>
        </p:nvSpPr>
        <p:spPr>
          <a:xfrm>
            <a:off x="499533" y="4885125"/>
            <a:ext cx="9362602" cy="1137793"/>
          </a:xfrm>
        </p:spPr>
        <p:txBody>
          <a:bodyPr vert="horz" lIns="91440" tIns="45720" rIns="91440" bIns="45720" rtlCol="0" anchor="t">
            <a:normAutofit/>
          </a:bodyPr>
          <a:lstStyle/>
          <a:p>
            <a:pPr>
              <a:lnSpc>
                <a:spcPct val="120000"/>
              </a:lnSpc>
            </a:pPr>
            <a:r>
              <a:rPr lang="en-US" sz="2400" b="1">
                <a:solidFill>
                  <a:schemeClr val="bg1"/>
                </a:solidFill>
                <a:latin typeface="+mj-lt"/>
              </a:rPr>
              <a:t>Parth Pathak                                        </a:t>
            </a:r>
            <a:endParaRPr lang="en-US" sz="2400" b="1">
              <a:solidFill>
                <a:schemeClr val="bg1"/>
              </a:solidFill>
              <a:latin typeface="Segoe UI Light"/>
              <a:cs typeface="Segoe UI Light"/>
            </a:endParaRPr>
          </a:p>
        </p:txBody>
      </p:sp>
      <p:pic>
        <p:nvPicPr>
          <p:cNvPr id="8" name="Picture 7" descr="Logo, company name&#10;&#10;Description automatically generated">
            <a:extLst>
              <a:ext uri="{FF2B5EF4-FFF2-40B4-BE49-F238E27FC236}">
                <a16:creationId xmlns:a16="http://schemas.microsoft.com/office/drawing/2014/main" id="{7BA799AD-FDED-4349-A09E-A4F38B5C1168}"/>
              </a:ext>
            </a:extLst>
          </p:cNvPr>
          <p:cNvPicPr>
            <a:picLocks noChangeAspect="1"/>
          </p:cNvPicPr>
          <p:nvPr/>
        </p:nvPicPr>
        <p:blipFill>
          <a:blip r:embed="rId3"/>
          <a:stretch>
            <a:fillRect/>
          </a:stretch>
        </p:blipFill>
        <p:spPr>
          <a:xfrm>
            <a:off x="9694415" y="5109586"/>
            <a:ext cx="1729968" cy="973823"/>
          </a:xfrm>
          <a:prstGeom prst="rect">
            <a:avLst/>
          </a:prstGeom>
        </p:spPr>
      </p:pic>
      <p:sp>
        <p:nvSpPr>
          <p:cNvPr id="4" name="TextBox 3">
            <a:extLst>
              <a:ext uri="{FF2B5EF4-FFF2-40B4-BE49-F238E27FC236}">
                <a16:creationId xmlns:a16="http://schemas.microsoft.com/office/drawing/2014/main" id="{03838BDA-82A9-4029-A441-103ACCDC1EA3}"/>
              </a:ext>
            </a:extLst>
          </p:cNvPr>
          <p:cNvSpPr txBox="1"/>
          <p:nvPr/>
        </p:nvSpPr>
        <p:spPr>
          <a:xfrm>
            <a:off x="499533" y="5782733"/>
            <a:ext cx="274320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chemeClr val="bg1"/>
                </a:solidFill>
                <a:latin typeface="+mj-lt"/>
              </a:rPr>
              <a:t>Farida</a:t>
            </a:r>
            <a:r>
              <a:rPr lang="en-US" b="1" dirty="0">
                <a:solidFill>
                  <a:schemeClr val="bg1"/>
                </a:solidFill>
                <a:latin typeface="Segoe UI Light"/>
                <a:cs typeface="Segoe UI Light"/>
              </a:rPr>
              <a:t> </a:t>
            </a:r>
            <a:r>
              <a:rPr lang="en-US" sz="2400" b="1" dirty="0">
                <a:solidFill>
                  <a:schemeClr val="bg1"/>
                </a:solidFill>
                <a:latin typeface="+mj-lt"/>
              </a:rPr>
              <a:t>Shaikh</a:t>
            </a: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FD020-BB39-4E6C-93A4-3738218B4FBD}"/>
              </a:ext>
            </a:extLst>
          </p:cNvPr>
          <p:cNvSpPr>
            <a:spLocks noGrp="1"/>
          </p:cNvSpPr>
          <p:nvPr>
            <p:ph type="title"/>
          </p:nvPr>
        </p:nvSpPr>
        <p:spPr/>
        <p:txBody>
          <a:bodyPr/>
          <a:lstStyle/>
          <a:p>
            <a:r>
              <a:rPr lang="en-US" b="1" dirty="0"/>
              <a:t>Feedback</a:t>
            </a:r>
            <a:endParaRPr lang="en-US" dirty="0"/>
          </a:p>
        </p:txBody>
      </p:sp>
      <p:pic>
        <p:nvPicPr>
          <p:cNvPr id="4" name="Content Placeholder 4" descr="A picture containing text, person, indoor&#10;&#10;Description automatically generated">
            <a:extLst>
              <a:ext uri="{FF2B5EF4-FFF2-40B4-BE49-F238E27FC236}">
                <a16:creationId xmlns:a16="http://schemas.microsoft.com/office/drawing/2014/main" id="{ED2C2E36-BC23-4AFC-AC71-84A0EA2104F5}"/>
              </a:ext>
            </a:extLst>
          </p:cNvPr>
          <p:cNvPicPr>
            <a:picLocks noChangeAspect="1"/>
          </p:cNvPicPr>
          <p:nvPr/>
        </p:nvPicPr>
        <p:blipFill>
          <a:blip r:embed="rId2"/>
          <a:stretch>
            <a:fillRect/>
          </a:stretch>
        </p:blipFill>
        <p:spPr>
          <a:xfrm>
            <a:off x="2764862" y="1633492"/>
            <a:ext cx="6762004" cy="3947548"/>
          </a:xfrm>
          <a:prstGeom prst="rect">
            <a:avLst/>
          </a:prstGeom>
        </p:spPr>
      </p:pic>
    </p:spTree>
    <p:extLst>
      <p:ext uri="{BB962C8B-B14F-4D97-AF65-F5344CB8AC3E}">
        <p14:creationId xmlns:p14="http://schemas.microsoft.com/office/powerpoint/2010/main" val="1904853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Problem Statement </a:t>
            </a:r>
          </a:p>
        </p:txBody>
      </p:sp>
      <p:sp>
        <p:nvSpPr>
          <p:cNvPr id="38" name="Content Placeholder 17"/>
          <p:cNvSpPr txBox="1">
            <a:spLocks/>
          </p:cNvSpPr>
          <p:nvPr/>
        </p:nvSpPr>
        <p:spPr>
          <a:xfrm>
            <a:off x="820200" y="1497646"/>
            <a:ext cx="6352958" cy="4575586"/>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defRPr/>
            </a:pPr>
            <a:r>
              <a:rPr lang="en-US" sz="1800" dirty="0">
                <a:latin typeface="Segoe UI" panose="020B0502040204020203" pitchFamily="34" charset="0"/>
                <a:cs typeface="Segoe UI" panose="020B0502040204020203" pitchFamily="34" charset="0"/>
              </a:rPr>
              <a:t>There is a huge amount of </a:t>
            </a:r>
            <a:r>
              <a:rPr lang="en-US" sz="1800" b="1" dirty="0">
                <a:latin typeface="Segoe UI" panose="020B0502040204020203" pitchFamily="34" charset="0"/>
                <a:cs typeface="Segoe UI" panose="020B0502040204020203" pitchFamily="34" charset="0"/>
              </a:rPr>
              <a:t>effort</a:t>
            </a:r>
            <a:r>
              <a:rPr lang="en-US" sz="1800" dirty="0">
                <a:latin typeface="Segoe UI" panose="020B0502040204020203" pitchFamily="34" charset="0"/>
                <a:cs typeface="Segoe UI" panose="020B0502040204020203" pitchFamily="34" charset="0"/>
              </a:rPr>
              <a:t>, </a:t>
            </a:r>
            <a:r>
              <a:rPr lang="en-US" sz="1800" b="1" dirty="0">
                <a:latin typeface="Segoe UI" panose="020B0502040204020203" pitchFamily="34" charset="0"/>
                <a:cs typeface="Segoe UI" panose="020B0502040204020203" pitchFamily="34" charset="0"/>
              </a:rPr>
              <a:t>time</a:t>
            </a:r>
            <a:r>
              <a:rPr lang="en-US" sz="1800" dirty="0">
                <a:latin typeface="Segoe UI" panose="020B0502040204020203" pitchFamily="34" charset="0"/>
                <a:cs typeface="Segoe UI" panose="020B0502040204020203" pitchFamily="34" charset="0"/>
              </a:rPr>
              <a:t> and </a:t>
            </a:r>
            <a:r>
              <a:rPr lang="en-US" sz="1800" b="1" dirty="0">
                <a:latin typeface="Segoe UI" panose="020B0502040204020203" pitchFamily="34" charset="0"/>
                <a:cs typeface="Segoe UI" panose="020B0502040204020203" pitchFamily="34" charset="0"/>
              </a:rPr>
              <a:t>money</a:t>
            </a:r>
            <a:r>
              <a:rPr lang="en-US" sz="1800" dirty="0">
                <a:latin typeface="Segoe UI" panose="020B0502040204020203" pitchFamily="34" charset="0"/>
                <a:cs typeface="Segoe UI" panose="020B0502040204020203" pitchFamily="34" charset="0"/>
              </a:rPr>
              <a:t> spent on the defect triaging and analysis by the developer.</a:t>
            </a:r>
          </a:p>
          <a:p>
            <a:pPr>
              <a:spcAft>
                <a:spcPts val="600"/>
              </a:spcAft>
              <a:defRPr/>
            </a:pPr>
            <a:r>
              <a:rPr lang="en-US" sz="1800" dirty="0">
                <a:latin typeface="Segoe UI" panose="020B0502040204020203" pitchFamily="34" charset="0"/>
                <a:cs typeface="Segoe UI" panose="020B0502040204020203" pitchFamily="34" charset="0"/>
              </a:rPr>
              <a:t>In addition, the respective developer needs to have deep expertise on the domain to narrow down the problematic area and identify the root cause.</a:t>
            </a:r>
          </a:p>
          <a:p>
            <a:pPr>
              <a:spcAft>
                <a:spcPts val="600"/>
              </a:spcAft>
              <a:defRPr/>
            </a:pPr>
            <a:r>
              <a:rPr lang="en-US" sz="1800" dirty="0">
                <a:latin typeface="Segoe UI" panose="020B0502040204020203" pitchFamily="34" charset="0"/>
                <a:cs typeface="Segoe UI" panose="020B0502040204020203" pitchFamily="34" charset="0"/>
              </a:rPr>
              <a:t>Currently, on triggering a test case in case of an ERROR developer has to manually go through the </a:t>
            </a:r>
            <a:r>
              <a:rPr lang="en-US" sz="1800" dirty="0" err="1">
                <a:latin typeface="Segoe UI" panose="020B0502040204020203" pitchFamily="34" charset="0"/>
                <a:cs typeface="Segoe UI" panose="020B0502040204020203" pitchFamily="34" charset="0"/>
              </a:rPr>
              <a:t>gtraces</a:t>
            </a:r>
            <a:r>
              <a:rPr lang="en-US" sz="1800" dirty="0">
                <a:latin typeface="Segoe UI" panose="020B0502040204020203" pitchFamily="34" charset="0"/>
                <a:cs typeface="Segoe UI" panose="020B0502040204020203" pitchFamily="34" charset="0"/>
              </a:rPr>
              <a:t> generated in the </a:t>
            </a:r>
            <a:r>
              <a:rPr lang="en-US" sz="1800" b="1" dirty="0" err="1">
                <a:latin typeface="Segoe UI" panose="020B0502040204020203" pitchFamily="34" charset="0"/>
                <a:cs typeface="Segoe UI" panose="020B0502040204020203" pitchFamily="34" charset="0"/>
              </a:rPr>
              <a:t>stdout</a:t>
            </a:r>
            <a:r>
              <a:rPr lang="en-US" sz="1800" dirty="0">
                <a:latin typeface="Segoe UI" panose="020B0502040204020203" pitchFamily="34" charset="0"/>
                <a:cs typeface="Segoe UI" panose="020B0502040204020203" pitchFamily="34" charset="0"/>
              </a:rPr>
              <a:t> file and has to search for the “</a:t>
            </a:r>
            <a:r>
              <a:rPr lang="en-US" sz="1800" b="1" dirty="0">
                <a:latin typeface="Segoe UI" panose="020B0502040204020203" pitchFamily="34" charset="0"/>
                <a:cs typeface="Segoe UI" panose="020B0502040204020203" pitchFamily="34" charset="0"/>
              </a:rPr>
              <a:t>_ERROR</a:t>
            </a:r>
            <a:r>
              <a:rPr lang="en-US" sz="1800" dirty="0">
                <a:latin typeface="Segoe UI" panose="020B0502040204020203" pitchFamily="34" charset="0"/>
                <a:cs typeface="Segoe UI" panose="020B0502040204020203" pitchFamily="34" charset="0"/>
              </a:rPr>
              <a:t>” string.</a:t>
            </a:r>
          </a:p>
          <a:p>
            <a:pPr>
              <a:spcAft>
                <a:spcPts val="600"/>
              </a:spcAft>
              <a:defRPr/>
            </a:pPr>
            <a:r>
              <a:rPr lang="en-US" sz="1800" dirty="0">
                <a:latin typeface="Segoe UI" panose="020B0502040204020203" pitchFamily="34" charset="0"/>
                <a:cs typeface="Segoe UI" panose="020B0502040204020203" pitchFamily="34" charset="0"/>
              </a:rPr>
              <a:t>After getting the ERROR trace, according to the respective line number developer needs to search whole codebase which contains approximately </a:t>
            </a:r>
            <a:r>
              <a:rPr lang="en-US" sz="1800" b="1" dirty="0">
                <a:latin typeface="Segoe UI" panose="020B0502040204020203" pitchFamily="34" charset="0"/>
                <a:cs typeface="Segoe UI" panose="020B0502040204020203" pitchFamily="34" charset="0"/>
              </a:rPr>
              <a:t>100K</a:t>
            </a:r>
            <a:r>
              <a:rPr lang="en-US" sz="1800" dirty="0">
                <a:latin typeface="Segoe UI" panose="020B0502040204020203" pitchFamily="34" charset="0"/>
                <a:cs typeface="Segoe UI" panose="020B0502040204020203" pitchFamily="34" charset="0"/>
              </a:rPr>
              <a:t> code files and this seems to be more </a:t>
            </a:r>
            <a:r>
              <a:rPr lang="en-US" sz="1800" b="1" dirty="0">
                <a:latin typeface="Segoe UI" panose="020B0502040204020203" pitchFamily="34" charset="0"/>
                <a:cs typeface="Segoe UI" panose="020B0502040204020203" pitchFamily="34" charset="0"/>
              </a:rPr>
              <a:t>laborious</a:t>
            </a:r>
            <a:r>
              <a:rPr lang="en-US" sz="1800" dirty="0">
                <a:latin typeface="Segoe UI" panose="020B0502040204020203" pitchFamily="34" charset="0"/>
                <a:cs typeface="Segoe UI" panose="020B0502040204020203" pitchFamily="34" charset="0"/>
              </a:rPr>
              <a:t>, </a:t>
            </a:r>
            <a:r>
              <a:rPr lang="en-US" sz="1800" b="1" dirty="0">
                <a:latin typeface="Segoe UI" panose="020B0502040204020203" pitchFamily="34" charset="0"/>
                <a:cs typeface="Segoe UI" panose="020B0502040204020203" pitchFamily="34" charset="0"/>
              </a:rPr>
              <a:t>time consuming </a:t>
            </a:r>
            <a:r>
              <a:rPr lang="en-US" sz="1800" dirty="0">
                <a:latin typeface="Segoe UI" panose="020B0502040204020203" pitchFamily="34" charset="0"/>
                <a:cs typeface="Segoe UI" panose="020B0502040204020203" pitchFamily="34" charset="0"/>
              </a:rPr>
              <a:t>and it drastically </a:t>
            </a:r>
            <a:r>
              <a:rPr lang="en-US" sz="1800" b="1" dirty="0">
                <a:latin typeface="Segoe UI" panose="020B0502040204020203" pitchFamily="34" charset="0"/>
                <a:cs typeface="Segoe UI" panose="020B0502040204020203" pitchFamily="34" charset="0"/>
              </a:rPr>
              <a:t>reduces</a:t>
            </a:r>
            <a:r>
              <a:rPr lang="en-US" sz="1800" dirty="0">
                <a:latin typeface="Segoe UI" panose="020B0502040204020203" pitchFamily="34" charset="0"/>
                <a:cs typeface="Segoe UI" panose="020B0502040204020203" pitchFamily="34" charset="0"/>
              </a:rPr>
              <a:t> the </a:t>
            </a:r>
            <a:r>
              <a:rPr lang="en-US" sz="1800" b="1" dirty="0">
                <a:latin typeface="Segoe UI" panose="020B0502040204020203" pitchFamily="34" charset="0"/>
                <a:cs typeface="Segoe UI" panose="020B0502040204020203" pitchFamily="34" charset="0"/>
              </a:rPr>
              <a:t>overall efficiency</a:t>
            </a:r>
            <a:r>
              <a:rPr lang="en-US" sz="1800" dirty="0">
                <a:latin typeface="Segoe UI" panose="020B0502040204020203" pitchFamily="34" charset="0"/>
                <a:cs typeface="Segoe UI" panose="020B0502040204020203" pitchFamily="34" charset="0"/>
              </a:rPr>
              <a:t> of development process.</a:t>
            </a:r>
          </a:p>
          <a:p>
            <a:pPr>
              <a:spcAft>
                <a:spcPts val="600"/>
              </a:spcAft>
              <a:defRPr/>
            </a:pPr>
            <a:endParaRPr lang="en-US" sz="1800" dirty="0">
              <a:latin typeface="Segoe UI" panose="020B0502040204020203" pitchFamily="34" charset="0"/>
              <a:cs typeface="Segoe UI" panose="020B0502040204020203" pitchFamily="34" charset="0"/>
            </a:endParaRPr>
          </a:p>
          <a:p>
            <a:pPr>
              <a:spcAft>
                <a:spcPts val="600"/>
              </a:spcAft>
              <a:defRPr/>
            </a:pPr>
            <a:endParaRPr lang="en-US" sz="1800" dirty="0">
              <a:latin typeface="Segoe UI" panose="020B0502040204020203" pitchFamily="34" charset="0"/>
              <a:cs typeface="Segoe UI" panose="020B0502040204020203" pitchFamily="34" charset="0"/>
            </a:endParaRPr>
          </a:p>
        </p:txBody>
      </p:sp>
      <p:pic>
        <p:nvPicPr>
          <p:cNvPr id="6" name="Picture 5" descr="A picture containing text&#10;&#10;Description automatically generated">
            <a:extLst>
              <a:ext uri="{FF2B5EF4-FFF2-40B4-BE49-F238E27FC236}">
                <a16:creationId xmlns:a16="http://schemas.microsoft.com/office/drawing/2014/main" id="{7E4C95BE-178D-487F-A2B1-E524BA2A8EF9}"/>
              </a:ext>
            </a:extLst>
          </p:cNvPr>
          <p:cNvPicPr>
            <a:picLocks noChangeAspect="1"/>
          </p:cNvPicPr>
          <p:nvPr/>
        </p:nvPicPr>
        <p:blipFill>
          <a:blip r:embed="rId2"/>
          <a:stretch>
            <a:fillRect/>
          </a:stretch>
        </p:blipFill>
        <p:spPr>
          <a:xfrm>
            <a:off x="7337741" y="1949528"/>
            <a:ext cx="4034059" cy="2958944"/>
          </a:xfrm>
          <a:prstGeom prst="rect">
            <a:avLst/>
          </a:prstGeom>
        </p:spPr>
      </p:pic>
      <p:sp>
        <p:nvSpPr>
          <p:cNvPr id="7" name="Slide Number Placeholder 6">
            <a:extLst>
              <a:ext uri="{FF2B5EF4-FFF2-40B4-BE49-F238E27FC236}">
                <a16:creationId xmlns:a16="http://schemas.microsoft.com/office/drawing/2014/main" id="{55087E11-0B36-4582-B80B-44EBFA711322}"/>
              </a:ext>
            </a:extLst>
          </p:cNvPr>
          <p:cNvSpPr>
            <a:spLocks noGrp="1"/>
          </p:cNvSpPr>
          <p:nvPr>
            <p:ph type="sldNum" sz="quarter" idx="4"/>
          </p:nvPr>
        </p:nvSpPr>
        <p:spPr/>
        <p:txBody>
          <a:bodyPr/>
          <a:lstStyle/>
          <a:p>
            <a:fld id="{9860EDB8-5305-433F-BE41-D7A86D811DB3}" type="slidenum">
              <a:rPr lang="en-US" smtClean="0"/>
              <a:pPr/>
              <a:t>2</a:t>
            </a:fld>
            <a:endParaRPr lang="en-US" dirty="0"/>
          </a:p>
        </p:txBody>
      </p:sp>
    </p:spTree>
    <p:extLst>
      <p:ext uri="{BB962C8B-B14F-4D97-AF65-F5344CB8AC3E}">
        <p14:creationId xmlns:p14="http://schemas.microsoft.com/office/powerpoint/2010/main" val="34576161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F75FA-5F12-4588-996B-388DC4466D5E}"/>
              </a:ext>
            </a:extLst>
          </p:cNvPr>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Problem Statement (Cont.)</a:t>
            </a:r>
            <a:endParaRPr lang="en-US" dirty="0"/>
          </a:p>
        </p:txBody>
      </p:sp>
      <p:pic>
        <p:nvPicPr>
          <p:cNvPr id="6" name="Content Placeholder 5" descr="A picture containing graphical user interface&#10;&#10;Description automatically generated">
            <a:extLst>
              <a:ext uri="{FF2B5EF4-FFF2-40B4-BE49-F238E27FC236}">
                <a16:creationId xmlns:a16="http://schemas.microsoft.com/office/drawing/2014/main" id="{4D0B4F62-5A25-42E5-9933-E87D97DE9D2F}"/>
              </a:ext>
            </a:extLst>
          </p:cNvPr>
          <p:cNvPicPr>
            <a:picLocks noGrp="1" noChangeAspect="1"/>
          </p:cNvPicPr>
          <p:nvPr>
            <p:ph sz="quarter" idx="10"/>
          </p:nvPr>
        </p:nvPicPr>
        <p:blipFill>
          <a:blip r:embed="rId2"/>
          <a:stretch>
            <a:fillRect/>
          </a:stretch>
        </p:blipFill>
        <p:spPr>
          <a:xfrm>
            <a:off x="1358283" y="1447154"/>
            <a:ext cx="8993080" cy="4819727"/>
          </a:xfrm>
        </p:spPr>
      </p:pic>
      <p:sp>
        <p:nvSpPr>
          <p:cNvPr id="4" name="Slide Number Placeholder 3">
            <a:extLst>
              <a:ext uri="{FF2B5EF4-FFF2-40B4-BE49-F238E27FC236}">
                <a16:creationId xmlns:a16="http://schemas.microsoft.com/office/drawing/2014/main" id="{5B010E55-134F-45E9-BB72-C4101B7754E8}"/>
              </a:ext>
            </a:extLst>
          </p:cNvPr>
          <p:cNvSpPr>
            <a:spLocks noGrp="1"/>
          </p:cNvSpPr>
          <p:nvPr>
            <p:ph type="sldNum" sz="quarter" idx="4"/>
          </p:nvPr>
        </p:nvSpPr>
        <p:spPr/>
        <p:txBody>
          <a:bodyPr/>
          <a:lstStyle/>
          <a:p>
            <a:fld id="{9860EDB8-5305-433F-BE41-D7A86D811DB3}" type="slidenum">
              <a:rPr lang="en-US" smtClean="0"/>
              <a:pPr/>
              <a:t>3</a:t>
            </a:fld>
            <a:endParaRPr lang="en-US" dirty="0"/>
          </a:p>
        </p:txBody>
      </p:sp>
    </p:spTree>
    <p:extLst>
      <p:ext uri="{BB962C8B-B14F-4D97-AF65-F5344CB8AC3E}">
        <p14:creationId xmlns:p14="http://schemas.microsoft.com/office/powerpoint/2010/main" val="1529710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Objective</a:t>
            </a:r>
          </a:p>
        </p:txBody>
      </p:sp>
      <p:sp>
        <p:nvSpPr>
          <p:cNvPr id="25" name="Content Placeholder 17"/>
          <p:cNvSpPr txBox="1">
            <a:spLocks/>
          </p:cNvSpPr>
          <p:nvPr/>
        </p:nvSpPr>
        <p:spPr>
          <a:xfrm>
            <a:off x="541609" y="1455491"/>
            <a:ext cx="5110161" cy="47114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dirty="0">
                <a:latin typeface="Segoe UI" panose="020B0502040204020203" pitchFamily="34" charset="0"/>
                <a:cs typeface="Segoe UI" panose="020B0502040204020203" pitchFamily="34" charset="0"/>
              </a:rPr>
              <a:t>How it works:</a:t>
            </a:r>
          </a:p>
        </p:txBody>
      </p:sp>
      <p:grpSp>
        <p:nvGrpSpPr>
          <p:cNvPr id="18" name="Group 17" descr="Small circle with number 1 inside  indicating step 1"/>
          <p:cNvGrpSpPr/>
          <p:nvPr/>
        </p:nvGrpSpPr>
        <p:grpSpPr bwMode="blackWhite">
          <a:xfrm>
            <a:off x="531552" y="1917997"/>
            <a:ext cx="558179" cy="409838"/>
            <a:chOff x="6953426" y="711274"/>
            <a:chExt cx="558179" cy="409838"/>
          </a:xfrm>
        </p:grpSpPr>
        <p:sp>
          <p:nvSpPr>
            <p:cNvPr id="19" name="Oval 18"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descr="Number 1"/>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1</a:t>
              </a:r>
            </a:p>
          </p:txBody>
        </p:sp>
      </p:grpSp>
      <p:sp>
        <p:nvSpPr>
          <p:cNvPr id="21" name="Content Placeholder 17"/>
          <p:cNvSpPr txBox="1">
            <a:spLocks/>
          </p:cNvSpPr>
          <p:nvPr/>
        </p:nvSpPr>
        <p:spPr>
          <a:xfrm>
            <a:off x="1056513" y="1958189"/>
            <a:ext cx="4585731" cy="814602"/>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dirty="0">
                <a:solidFill>
                  <a:prstClr val="black">
                    <a:lumMod val="75000"/>
                    <a:lumOff val="25000"/>
                  </a:prstClr>
                </a:solidFill>
                <a:cs typeface="Segoe UI"/>
              </a:rPr>
              <a:t>With an automated tool doing the first level of triaging and analysis of the issues, it can shorten the defect life cycle and reduce the overall cost/effort of analysis. </a:t>
            </a:r>
          </a:p>
        </p:txBody>
      </p:sp>
      <p:grpSp>
        <p:nvGrpSpPr>
          <p:cNvPr id="33" name="Group 32" descr="Small circle with number 2 inside  indicating step 2"/>
          <p:cNvGrpSpPr/>
          <p:nvPr/>
        </p:nvGrpSpPr>
        <p:grpSpPr bwMode="blackWhite">
          <a:xfrm>
            <a:off x="531552" y="2804257"/>
            <a:ext cx="558179" cy="409838"/>
            <a:chOff x="6953426" y="711274"/>
            <a:chExt cx="558179" cy="409838"/>
          </a:xfrm>
        </p:grpSpPr>
        <p:sp>
          <p:nvSpPr>
            <p:cNvPr id="34" name="Oval 3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TextBox 34" descr="Number 2"/>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2</a:t>
              </a:r>
            </a:p>
          </p:txBody>
        </p:sp>
      </p:grpSp>
      <p:sp>
        <p:nvSpPr>
          <p:cNvPr id="36" name="Content Placeholder 17"/>
          <p:cNvSpPr txBox="1">
            <a:spLocks/>
          </p:cNvSpPr>
          <p:nvPr/>
        </p:nvSpPr>
        <p:spPr>
          <a:xfrm>
            <a:off x="1056513" y="2844450"/>
            <a:ext cx="4504252" cy="65597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r>
              <a:rPr lang="en-US" sz="1400" dirty="0">
                <a:solidFill>
                  <a:prstClr val="black">
                    <a:lumMod val="75000"/>
                    <a:lumOff val="25000"/>
                  </a:prstClr>
                </a:solidFill>
                <a:latin typeface="Segoe UI" panose="020B0502040204020203" pitchFamily="34" charset="0"/>
                <a:cs typeface="Segoe UI" panose="020B0502040204020203" pitchFamily="34" charset="0"/>
              </a:rPr>
              <a:t>It will also reduce the dependency on a specific developer.</a:t>
            </a:r>
          </a:p>
        </p:txBody>
      </p:sp>
      <p:grpSp>
        <p:nvGrpSpPr>
          <p:cNvPr id="22" name="Group 21" descr="Small circle with number 3 inside  indicating step 3"/>
          <p:cNvGrpSpPr/>
          <p:nvPr/>
        </p:nvGrpSpPr>
        <p:grpSpPr bwMode="blackWhite">
          <a:xfrm>
            <a:off x="531552" y="3562496"/>
            <a:ext cx="558179" cy="409838"/>
            <a:chOff x="6953426" y="711274"/>
            <a:chExt cx="558179" cy="409838"/>
          </a:xfrm>
        </p:grpSpPr>
        <p:sp>
          <p:nvSpPr>
            <p:cNvPr id="24" name="Oval 23"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TextBox 29" descr="Number 3"/>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3</a:t>
              </a:r>
            </a:p>
          </p:txBody>
        </p:sp>
      </p:grpSp>
      <p:sp>
        <p:nvSpPr>
          <p:cNvPr id="32" name="Content Placeholder 17"/>
          <p:cNvSpPr txBox="1">
            <a:spLocks/>
          </p:cNvSpPr>
          <p:nvPr/>
        </p:nvSpPr>
        <p:spPr>
          <a:xfrm>
            <a:off x="1056513" y="3591762"/>
            <a:ext cx="4504252" cy="1065816"/>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600"/>
              </a:spcAft>
              <a:buNone/>
              <a:defRPr/>
            </a:pPr>
            <a:r>
              <a:rPr lang="en-US" sz="1400" dirty="0">
                <a:solidFill>
                  <a:prstClr val="black">
                    <a:lumMod val="75000"/>
                    <a:lumOff val="25000"/>
                  </a:prstClr>
                </a:solidFill>
                <a:cs typeface="Segoe UI"/>
              </a:rPr>
              <a:t>Tool helps to parse the available trace information and provide user friendly input and filters out the most relevant information, that can expedite the next level analysis and root causing the issue.</a:t>
            </a:r>
          </a:p>
        </p:txBody>
      </p:sp>
      <p:grpSp>
        <p:nvGrpSpPr>
          <p:cNvPr id="37" name="Group 36" descr="Small circle with number 4 inside  indicating step 4"/>
          <p:cNvGrpSpPr/>
          <p:nvPr/>
        </p:nvGrpSpPr>
        <p:grpSpPr bwMode="blackWhite">
          <a:xfrm>
            <a:off x="521207" y="4719646"/>
            <a:ext cx="558179" cy="409838"/>
            <a:chOff x="6953426" y="711274"/>
            <a:chExt cx="558179" cy="409838"/>
          </a:xfrm>
        </p:grpSpPr>
        <p:sp>
          <p:nvSpPr>
            <p:cNvPr id="38" name="Oval 37" descr="Small circle"/>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TextBox 38" descr="Number 4"/>
            <p:cNvSpPr txBox="1">
              <a:spLocks noChangeAspect="1"/>
            </p:cNvSpPr>
            <p:nvPr/>
          </p:nvSpPr>
          <p:spPr bwMode="blackWhite">
            <a:xfrm>
              <a:off x="6953426" y="727564"/>
              <a:ext cx="558179" cy="369332"/>
            </a:xfrm>
            <a:prstGeom prst="rect">
              <a:avLst/>
            </a:prstGeom>
            <a:noFill/>
          </p:spPr>
          <p:txBody>
            <a:bodyPr wrap="square" rtlCol="0">
              <a:spAutoFit/>
            </a:bodyPr>
            <a:lstStyle/>
            <a:p>
              <a:pPr algn="ctr"/>
              <a:r>
                <a:rPr lang="en-US" dirty="0">
                  <a:solidFill>
                    <a:schemeClr val="bg1"/>
                  </a:solidFill>
                  <a:latin typeface="Segoe UI Semibold" panose="020B0702040204020203" pitchFamily="34" charset="0"/>
                  <a:cs typeface="Segoe UI Semibold" panose="020B0702040204020203" pitchFamily="34" charset="0"/>
                </a:rPr>
                <a:t>4</a:t>
              </a:r>
            </a:p>
          </p:txBody>
        </p:sp>
      </p:grpSp>
      <p:sp>
        <p:nvSpPr>
          <p:cNvPr id="40" name="Content Placeholder 17"/>
          <p:cNvSpPr txBox="1">
            <a:spLocks/>
          </p:cNvSpPr>
          <p:nvPr/>
        </p:nvSpPr>
        <p:spPr>
          <a:xfrm>
            <a:off x="1056513" y="4735935"/>
            <a:ext cx="4504252" cy="945773"/>
          </a:xfrm>
          <a:prstGeom prst="rect">
            <a:avLst/>
          </a:prstGeom>
        </p:spPr>
        <p:txBody>
          <a:bodyPr vert="horz" lIns="91440" tIns="45720" rIns="91440" bIns="45720" rtlCol="0">
            <a:no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r>
              <a:rPr lang="en-US" sz="1400" dirty="0">
                <a:solidFill>
                  <a:prstClr val="black">
                    <a:lumMod val="75000"/>
                    <a:lumOff val="25000"/>
                  </a:prstClr>
                </a:solidFill>
                <a:latin typeface="Segoe UI" panose="020B0502040204020203" pitchFamily="34" charset="0"/>
                <a:cs typeface="Segoe UI" panose="020B0502040204020203" pitchFamily="34" charset="0"/>
              </a:rPr>
              <a:t>In later phases, the tool can be enhanced with data analytics engine to predict the suspect module based on the past analysis.</a:t>
            </a:r>
          </a:p>
        </p:txBody>
      </p:sp>
      <p:sp>
        <p:nvSpPr>
          <p:cNvPr id="2" name="Slide Number Placeholder 1">
            <a:extLst>
              <a:ext uri="{FF2B5EF4-FFF2-40B4-BE49-F238E27FC236}">
                <a16:creationId xmlns:a16="http://schemas.microsoft.com/office/drawing/2014/main" id="{C35769FD-F7F1-402A-8E45-08D35C6599C1}"/>
              </a:ext>
            </a:extLst>
          </p:cNvPr>
          <p:cNvSpPr>
            <a:spLocks noGrp="1"/>
          </p:cNvSpPr>
          <p:nvPr>
            <p:ph type="sldNum" sz="quarter" idx="4"/>
          </p:nvPr>
        </p:nvSpPr>
        <p:spPr/>
        <p:txBody>
          <a:bodyPr/>
          <a:lstStyle/>
          <a:p>
            <a:fld id="{9860EDB8-5305-433F-BE41-D7A86D811DB3}" type="slidenum">
              <a:rPr lang="en-US" smtClean="0"/>
              <a:pPr/>
              <a:t>4</a:t>
            </a:fld>
            <a:endParaRPr lang="en-US" dirty="0"/>
          </a:p>
        </p:txBody>
      </p:sp>
      <p:pic>
        <p:nvPicPr>
          <p:cNvPr id="5" name="Picture 4" descr="A close-up of a circuit board&#10;&#10;Description automatically generated with low confidence">
            <a:extLst>
              <a:ext uri="{FF2B5EF4-FFF2-40B4-BE49-F238E27FC236}">
                <a16:creationId xmlns:a16="http://schemas.microsoft.com/office/drawing/2014/main" id="{F06FF80F-82E7-46A8-924B-099F7A742C51}"/>
              </a:ext>
            </a:extLst>
          </p:cNvPr>
          <p:cNvPicPr>
            <a:picLocks noChangeAspect="1"/>
          </p:cNvPicPr>
          <p:nvPr/>
        </p:nvPicPr>
        <p:blipFill>
          <a:blip r:embed="rId2"/>
          <a:stretch>
            <a:fillRect/>
          </a:stretch>
        </p:blipFill>
        <p:spPr>
          <a:xfrm>
            <a:off x="5792505" y="2012063"/>
            <a:ext cx="5806645" cy="3266238"/>
          </a:xfrm>
          <a:prstGeom prst="rect">
            <a:avLst/>
          </a:prstGeom>
        </p:spPr>
      </p:pic>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8CB7D-6555-4E54-B235-8BE81938BA10}"/>
              </a:ext>
            </a:extLst>
          </p:cNvPr>
          <p:cNvSpPr>
            <a:spLocks noGrp="1"/>
          </p:cNvSpPr>
          <p:nvPr>
            <p:ph type="title"/>
          </p:nvPr>
        </p:nvSpPr>
        <p:spPr/>
        <p:txBody>
          <a:bodyPr/>
          <a:lstStyle/>
          <a:p>
            <a:r>
              <a:rPr lang="en-US" dirty="0">
                <a:cs typeface="Segoe UI Light"/>
              </a:rPr>
              <a:t>Approach</a:t>
            </a:r>
          </a:p>
        </p:txBody>
      </p:sp>
      <p:sp>
        <p:nvSpPr>
          <p:cNvPr id="3" name="Content Placeholder 2">
            <a:extLst>
              <a:ext uri="{FF2B5EF4-FFF2-40B4-BE49-F238E27FC236}">
                <a16:creationId xmlns:a16="http://schemas.microsoft.com/office/drawing/2014/main" id="{EE356F4D-5885-4354-9E9C-029A721AE5B9}"/>
              </a:ext>
            </a:extLst>
          </p:cNvPr>
          <p:cNvSpPr>
            <a:spLocks noGrp="1"/>
          </p:cNvSpPr>
          <p:nvPr>
            <p:ph sz="quarter" idx="10"/>
          </p:nvPr>
        </p:nvSpPr>
        <p:spPr>
          <a:xfrm>
            <a:off x="521207" y="1842655"/>
            <a:ext cx="6287966" cy="3395170"/>
          </a:xfrm>
        </p:spPr>
        <p:txBody>
          <a:bodyPr vert="horz" lIns="91440" tIns="45720" rIns="91440" bIns="45720" rtlCol="0" anchor="t">
            <a:normAutofit/>
          </a:bodyPr>
          <a:lstStyle/>
          <a:p>
            <a:pPr marL="342900" indent="-342900">
              <a:lnSpc>
                <a:spcPct val="100000"/>
              </a:lnSpc>
              <a:spcAft>
                <a:spcPts val="600"/>
              </a:spcAft>
              <a:buFont typeface="Arial" panose="020B0604020202020204" pitchFamily="34" charset="0"/>
              <a:buChar char="•"/>
              <a:defRPr/>
            </a:pPr>
            <a:r>
              <a:rPr lang="en-US" sz="2400" dirty="0">
                <a:latin typeface="Segoe UI" panose="020B0502040204020203" pitchFamily="34" charset="0"/>
                <a:cs typeface="Segoe UI" panose="020B0502040204020203" pitchFamily="34" charset="0"/>
              </a:rPr>
              <a:t>There are two types of traces </a:t>
            </a:r>
            <a:r>
              <a:rPr lang="en-US" sz="2400" dirty="0" err="1">
                <a:latin typeface="Segoe UI" panose="020B0502040204020203" pitchFamily="34" charset="0"/>
                <a:cs typeface="Segoe UI" panose="020B0502040204020203" pitchFamily="34" charset="0"/>
              </a:rPr>
              <a:t>nios</a:t>
            </a:r>
            <a:r>
              <a:rPr lang="en-US" sz="2400" dirty="0">
                <a:latin typeface="Segoe UI" panose="020B0502040204020203" pitchFamily="34" charset="0"/>
                <a:cs typeface="Segoe UI" panose="020B0502040204020203" pitchFamily="34" charset="0"/>
              </a:rPr>
              <a:t> trace and </a:t>
            </a:r>
            <a:r>
              <a:rPr lang="en-US" sz="2400" dirty="0" err="1">
                <a:latin typeface="Segoe UI" panose="020B0502040204020203" pitchFamily="34" charset="0"/>
                <a:cs typeface="Segoe UI" panose="020B0502040204020203" pitchFamily="34" charset="0"/>
              </a:rPr>
              <a:t>gtrace</a:t>
            </a:r>
            <a:r>
              <a:rPr lang="en-US" sz="2400" dirty="0">
                <a:latin typeface="Segoe UI" panose="020B0502040204020203" pitchFamily="34" charset="0"/>
                <a:cs typeface="Segoe UI" panose="020B0502040204020203" pitchFamily="34" charset="0"/>
              </a:rPr>
              <a:t> that is generated in </a:t>
            </a:r>
            <a:r>
              <a:rPr lang="en-US" sz="2400" dirty="0" err="1">
                <a:latin typeface="Segoe UI" panose="020B0502040204020203" pitchFamily="34" charset="0"/>
                <a:cs typeface="Segoe UI" panose="020B0502040204020203" pitchFamily="34" charset="0"/>
              </a:rPr>
              <a:t>stdout</a:t>
            </a:r>
            <a:r>
              <a:rPr lang="en-US" sz="2400" dirty="0">
                <a:latin typeface="Segoe UI" panose="020B0502040204020203" pitchFamily="34" charset="0"/>
                <a:cs typeface="Segoe UI" panose="020B0502040204020203" pitchFamily="34" charset="0"/>
              </a:rPr>
              <a:t> file when a test is run.</a:t>
            </a:r>
          </a:p>
          <a:p>
            <a:pPr>
              <a:lnSpc>
                <a:spcPts val="1800"/>
              </a:lnSpc>
              <a:spcAft>
                <a:spcPts val="600"/>
              </a:spcAft>
              <a:defRPr/>
            </a:pPr>
            <a:endParaRPr lang="en-US" sz="2400" dirty="0">
              <a:latin typeface="Segoe UI" panose="020B0502040204020203" pitchFamily="34" charset="0"/>
              <a:cs typeface="Segoe UI" panose="020B0502040204020203" pitchFamily="34" charset="0"/>
            </a:endParaRPr>
          </a:p>
          <a:p>
            <a:pPr>
              <a:lnSpc>
                <a:spcPts val="1800"/>
              </a:lnSpc>
              <a:spcAft>
                <a:spcPts val="600"/>
              </a:spcAft>
              <a:defRPr/>
            </a:pPr>
            <a:endParaRPr lang="en-US" sz="1800" dirty="0">
              <a:latin typeface="Segoe UI" panose="020B0502040204020203" pitchFamily="34" charset="0"/>
              <a:cs typeface="Segoe UI" panose="020B0502040204020203" pitchFamily="34" charset="0"/>
            </a:endParaRPr>
          </a:p>
          <a:p>
            <a:pPr marL="228600" indent="-228600">
              <a:lnSpc>
                <a:spcPct val="100000"/>
              </a:lnSpc>
              <a:spcAft>
                <a:spcPts val="600"/>
              </a:spcAft>
              <a:buFont typeface="Arial" panose="020B0604020202020204" pitchFamily="34" charset="0"/>
              <a:buChar char="•"/>
              <a:defRPr/>
            </a:pPr>
            <a:r>
              <a:rPr lang="en-US" sz="2400" dirty="0">
                <a:latin typeface="Segoe UI" panose="020B0502040204020203" pitchFamily="34" charset="0"/>
                <a:cs typeface="Segoe UI" panose="020B0502040204020203" pitchFamily="34" charset="0"/>
              </a:rPr>
              <a:t>The tool would use the </a:t>
            </a:r>
            <a:r>
              <a:rPr lang="en-US" sz="2400" dirty="0" err="1">
                <a:latin typeface="Segoe UI" panose="020B0502040204020203" pitchFamily="34" charset="0"/>
                <a:cs typeface="Segoe UI" panose="020B0502040204020203" pitchFamily="34" charset="0"/>
              </a:rPr>
              <a:t>gtrace</a:t>
            </a:r>
            <a:r>
              <a:rPr lang="en-US" sz="2400" dirty="0">
                <a:latin typeface="Segoe UI" panose="020B0502040204020203" pitchFamily="34" charset="0"/>
                <a:cs typeface="Segoe UI" panose="020B0502040204020203" pitchFamily="34" charset="0"/>
              </a:rPr>
              <a:t> as an input to do the analysis on. </a:t>
            </a:r>
          </a:p>
        </p:txBody>
      </p:sp>
      <p:sp>
        <p:nvSpPr>
          <p:cNvPr id="4" name="Slide Number Placeholder 3">
            <a:extLst>
              <a:ext uri="{FF2B5EF4-FFF2-40B4-BE49-F238E27FC236}">
                <a16:creationId xmlns:a16="http://schemas.microsoft.com/office/drawing/2014/main" id="{9C5B0676-92C1-4DC9-918A-11F4716A7E07}"/>
              </a:ext>
            </a:extLst>
          </p:cNvPr>
          <p:cNvSpPr>
            <a:spLocks noGrp="1"/>
          </p:cNvSpPr>
          <p:nvPr>
            <p:ph type="sldNum" sz="quarter" idx="4"/>
          </p:nvPr>
        </p:nvSpPr>
        <p:spPr/>
        <p:txBody>
          <a:bodyPr/>
          <a:lstStyle/>
          <a:p>
            <a:fld id="{9860EDB8-5305-433F-BE41-D7A86D811DB3}" type="slidenum">
              <a:rPr lang="en-US" smtClean="0"/>
              <a:pPr/>
              <a:t>5</a:t>
            </a:fld>
            <a:endParaRPr lang="en-US" dirty="0"/>
          </a:p>
        </p:txBody>
      </p:sp>
      <p:pic>
        <p:nvPicPr>
          <p:cNvPr id="6" name="Picture 5" descr="Table&#10;&#10;Description automatically generated">
            <a:extLst>
              <a:ext uri="{FF2B5EF4-FFF2-40B4-BE49-F238E27FC236}">
                <a16:creationId xmlns:a16="http://schemas.microsoft.com/office/drawing/2014/main" id="{FA7DB309-9136-4FB4-8FF0-F5CCABB6989D}"/>
              </a:ext>
            </a:extLst>
          </p:cNvPr>
          <p:cNvPicPr>
            <a:picLocks noChangeAspect="1"/>
          </p:cNvPicPr>
          <p:nvPr/>
        </p:nvPicPr>
        <p:blipFill>
          <a:blip r:embed="rId2"/>
          <a:stretch>
            <a:fillRect/>
          </a:stretch>
        </p:blipFill>
        <p:spPr>
          <a:xfrm>
            <a:off x="6940402" y="1284314"/>
            <a:ext cx="4387505" cy="5062505"/>
          </a:xfrm>
          <a:prstGeom prst="rect">
            <a:avLst/>
          </a:prstGeom>
        </p:spPr>
      </p:pic>
    </p:spTree>
    <p:extLst>
      <p:ext uri="{BB962C8B-B14F-4D97-AF65-F5344CB8AC3E}">
        <p14:creationId xmlns:p14="http://schemas.microsoft.com/office/powerpoint/2010/main" val="553156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83F05-370F-4D54-B15E-62EFAEE588ED}"/>
              </a:ext>
            </a:extLst>
          </p:cNvPr>
          <p:cNvSpPr>
            <a:spLocks noGrp="1"/>
          </p:cNvSpPr>
          <p:nvPr>
            <p:ph type="title"/>
          </p:nvPr>
        </p:nvSpPr>
        <p:spPr/>
        <p:txBody>
          <a:bodyPr/>
          <a:lstStyle/>
          <a:p>
            <a:r>
              <a:rPr lang="en-US" dirty="0"/>
              <a:t>Approach (Cont.)</a:t>
            </a:r>
          </a:p>
        </p:txBody>
      </p:sp>
      <p:sp>
        <p:nvSpPr>
          <p:cNvPr id="4" name="Slide Number Placeholder 3">
            <a:extLst>
              <a:ext uri="{FF2B5EF4-FFF2-40B4-BE49-F238E27FC236}">
                <a16:creationId xmlns:a16="http://schemas.microsoft.com/office/drawing/2014/main" id="{6706FD03-CF4C-4A9F-BF20-D1D9270A7252}"/>
              </a:ext>
            </a:extLst>
          </p:cNvPr>
          <p:cNvSpPr>
            <a:spLocks noGrp="1"/>
          </p:cNvSpPr>
          <p:nvPr>
            <p:ph type="sldNum" sz="quarter" idx="4"/>
          </p:nvPr>
        </p:nvSpPr>
        <p:spPr/>
        <p:txBody>
          <a:bodyPr/>
          <a:lstStyle/>
          <a:p>
            <a:fld id="{9860EDB8-5305-433F-BE41-D7A86D811DB3}" type="slidenum">
              <a:rPr lang="en-US" smtClean="0"/>
              <a:pPr/>
              <a:t>6</a:t>
            </a:fld>
            <a:endParaRPr lang="en-US" dirty="0"/>
          </a:p>
        </p:txBody>
      </p:sp>
      <p:sp>
        <p:nvSpPr>
          <p:cNvPr id="8" name="TextBox 7">
            <a:extLst>
              <a:ext uri="{FF2B5EF4-FFF2-40B4-BE49-F238E27FC236}">
                <a16:creationId xmlns:a16="http://schemas.microsoft.com/office/drawing/2014/main" id="{DE2B9A7C-9188-4BA0-8A2C-2B433CAF916F}"/>
              </a:ext>
            </a:extLst>
          </p:cNvPr>
          <p:cNvSpPr txBox="1"/>
          <p:nvPr/>
        </p:nvSpPr>
        <p:spPr>
          <a:xfrm>
            <a:off x="825623" y="1455938"/>
            <a:ext cx="6454066" cy="5078313"/>
          </a:xfrm>
          <a:prstGeom prst="rect">
            <a:avLst/>
          </a:prstGeom>
          <a:noFill/>
        </p:spPr>
        <p:txBody>
          <a:bodyPr wrap="square" rtlCol="0">
            <a:spAutoFit/>
          </a:bodyPr>
          <a:lstStyle/>
          <a:p>
            <a:pPr>
              <a:lnSpc>
                <a:spcPct val="100000"/>
              </a:lnSpc>
            </a:pPr>
            <a:r>
              <a:rPr lang="en-US" dirty="0"/>
              <a:t>Algorithm </a:t>
            </a:r>
            <a:r>
              <a:rPr lang="en-US" b="1" dirty="0" err="1"/>
              <a:t>IntelligentFirmwareTraceTracker</a:t>
            </a:r>
            <a:r>
              <a:rPr lang="en-US" b="1" dirty="0"/>
              <a:t>()</a:t>
            </a:r>
            <a:r>
              <a:rPr lang="en-US" dirty="0"/>
              <a:t>:</a:t>
            </a:r>
          </a:p>
          <a:p>
            <a:pPr>
              <a:lnSpc>
                <a:spcPct val="100000"/>
              </a:lnSpc>
            </a:pPr>
            <a:r>
              <a:rPr lang="en-US" b="1" dirty="0"/>
              <a:t>Input</a:t>
            </a:r>
            <a:r>
              <a:rPr lang="en-US" dirty="0"/>
              <a:t>   : stdout.txt (Containing </a:t>
            </a:r>
            <a:r>
              <a:rPr lang="en-US" dirty="0" err="1"/>
              <a:t>gtraces</a:t>
            </a:r>
            <a:r>
              <a:rPr lang="en-US" dirty="0"/>
              <a:t>)</a:t>
            </a:r>
          </a:p>
          <a:p>
            <a:pPr>
              <a:lnSpc>
                <a:spcPct val="100000"/>
              </a:lnSpc>
            </a:pPr>
            <a:r>
              <a:rPr lang="en-US" b="1" dirty="0"/>
              <a:t>Output</a:t>
            </a:r>
            <a:r>
              <a:rPr lang="en-US" dirty="0"/>
              <a:t>: Probable code section causing the trace ERROR</a:t>
            </a:r>
          </a:p>
          <a:p>
            <a:pPr>
              <a:lnSpc>
                <a:spcPct val="100000"/>
              </a:lnSpc>
            </a:pPr>
            <a:endParaRPr lang="en-US" dirty="0"/>
          </a:p>
          <a:p>
            <a:pPr marL="228600" indent="-228600">
              <a:lnSpc>
                <a:spcPct val="100000"/>
              </a:lnSpc>
              <a:buAutoNum type="arabicPeriod"/>
            </a:pPr>
            <a:r>
              <a:rPr lang="en-US" dirty="0"/>
              <a:t>Parsing the input text file (i.e., stdout.txt) to identify </a:t>
            </a:r>
            <a:r>
              <a:rPr lang="en-US" dirty="0" err="1"/>
              <a:t>gtrace</a:t>
            </a:r>
            <a:r>
              <a:rPr lang="en-US" dirty="0"/>
              <a:t> section.</a:t>
            </a:r>
          </a:p>
          <a:p>
            <a:pPr marL="228600" indent="-228600">
              <a:lnSpc>
                <a:spcPct val="100000"/>
              </a:lnSpc>
              <a:buAutoNum type="arabicPeriod"/>
            </a:pPr>
            <a:r>
              <a:rPr lang="en-US" dirty="0"/>
              <a:t>Searching for an “_ERROR” string within the identified </a:t>
            </a:r>
            <a:r>
              <a:rPr lang="en-US" dirty="0" err="1"/>
              <a:t>gtrace</a:t>
            </a:r>
            <a:r>
              <a:rPr lang="en-US" dirty="0"/>
              <a:t> section.</a:t>
            </a:r>
          </a:p>
          <a:p>
            <a:pPr marL="228600" indent="-228600">
              <a:lnSpc>
                <a:spcPct val="100000"/>
              </a:lnSpc>
              <a:buAutoNum type="arabicPeriod"/>
            </a:pPr>
            <a:r>
              <a:rPr lang="en-US" dirty="0"/>
              <a:t>Locate the trace just prior to identified _ERROR trace in the </a:t>
            </a:r>
            <a:r>
              <a:rPr lang="en-US" dirty="0" err="1"/>
              <a:t>stdout</a:t>
            </a:r>
            <a:r>
              <a:rPr lang="en-US" dirty="0"/>
              <a:t> file.</a:t>
            </a:r>
          </a:p>
          <a:p>
            <a:pPr marL="228600" indent="-228600">
              <a:lnSpc>
                <a:spcPct val="100000"/>
              </a:lnSpc>
              <a:buAutoNum type="arabicPeriod"/>
            </a:pPr>
            <a:r>
              <a:rPr lang="en-US" dirty="0"/>
              <a:t>Also extract the line number corresponding to the line located in step-3.</a:t>
            </a:r>
          </a:p>
          <a:p>
            <a:pPr marL="228600" indent="-228600">
              <a:lnSpc>
                <a:spcPct val="100000"/>
              </a:lnSpc>
              <a:buAutoNum type="arabicPeriod"/>
            </a:pPr>
            <a:r>
              <a:rPr lang="en-US" dirty="0"/>
              <a:t>Search the (TRACE_ERROR_NAME, LINE_NO) in bottom-to-top manner and return list of directories matching the search.</a:t>
            </a:r>
          </a:p>
          <a:p>
            <a:pPr marL="228600" indent="-228600">
              <a:lnSpc>
                <a:spcPct val="100000"/>
              </a:lnSpc>
              <a:buAutoNum type="arabicPeriod"/>
            </a:pPr>
            <a:r>
              <a:rPr lang="en-US" dirty="0"/>
              <a:t>Analyze the list of directories and find most probable ERROR causing file or section of code.</a:t>
            </a:r>
          </a:p>
          <a:p>
            <a:pPr marL="228600" indent="-228600">
              <a:lnSpc>
                <a:spcPct val="100000"/>
              </a:lnSpc>
              <a:buAutoNum type="arabicPeriod"/>
            </a:pPr>
            <a:endParaRPr lang="en-US" dirty="0"/>
          </a:p>
        </p:txBody>
      </p:sp>
      <p:pic>
        <p:nvPicPr>
          <p:cNvPr id="10" name="Picture 9" descr="Shape&#10;&#10;Description automatically generated">
            <a:extLst>
              <a:ext uri="{FF2B5EF4-FFF2-40B4-BE49-F238E27FC236}">
                <a16:creationId xmlns:a16="http://schemas.microsoft.com/office/drawing/2014/main" id="{20F6F2CC-8641-4221-B726-6F4E145A837C}"/>
              </a:ext>
            </a:extLst>
          </p:cNvPr>
          <p:cNvPicPr>
            <a:picLocks noChangeAspect="1"/>
          </p:cNvPicPr>
          <p:nvPr/>
        </p:nvPicPr>
        <p:blipFill>
          <a:blip r:embed="rId2"/>
          <a:stretch>
            <a:fillRect/>
          </a:stretch>
        </p:blipFill>
        <p:spPr>
          <a:xfrm>
            <a:off x="7279689" y="2406823"/>
            <a:ext cx="4235389" cy="3176542"/>
          </a:xfrm>
          <a:prstGeom prst="rect">
            <a:avLst/>
          </a:prstGeom>
        </p:spPr>
      </p:pic>
    </p:spTree>
    <p:extLst>
      <p:ext uri="{BB962C8B-B14F-4D97-AF65-F5344CB8AC3E}">
        <p14:creationId xmlns:p14="http://schemas.microsoft.com/office/powerpoint/2010/main" val="1962494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latin typeface="Segoe UI Light" panose="020B0502040204020203" pitchFamily="34" charset="0"/>
                <a:cs typeface="Segoe UI Light" panose="020B0502040204020203" pitchFamily="34" charset="0"/>
              </a:rPr>
              <a:t>Method</a:t>
            </a:r>
          </a:p>
        </p:txBody>
      </p:sp>
      <p:sp>
        <p:nvSpPr>
          <p:cNvPr id="6" name="Content Placeholder 5">
            <a:extLst>
              <a:ext uri="{FF2B5EF4-FFF2-40B4-BE49-F238E27FC236}">
                <a16:creationId xmlns:a16="http://schemas.microsoft.com/office/drawing/2014/main" id="{9F04B3BD-FFC3-400F-B74D-86200EC18E7F}"/>
              </a:ext>
            </a:extLst>
          </p:cNvPr>
          <p:cNvSpPr>
            <a:spLocks noGrp="1"/>
          </p:cNvSpPr>
          <p:nvPr>
            <p:ph sz="quarter" idx="10"/>
          </p:nvPr>
        </p:nvSpPr>
        <p:spPr>
          <a:xfrm>
            <a:off x="539497" y="1435608"/>
            <a:ext cx="5923448" cy="4768344"/>
          </a:xfrm>
        </p:spPr>
        <p:txBody>
          <a:bodyPr>
            <a:normAutofit fontScale="92500"/>
          </a:bodyPr>
          <a:lstStyle/>
          <a:p>
            <a:pPr marL="171450" indent="-171450">
              <a:buFont typeface="Arial" panose="020B0604020202020204" pitchFamily="34" charset="0"/>
              <a:buChar char="•"/>
            </a:pPr>
            <a:r>
              <a:rPr lang="en-US" sz="1800" dirty="0">
                <a:effectLst/>
                <a:latin typeface="Calibri" panose="020F0502020204030204" pitchFamily="34" charset="0"/>
              </a:rPr>
              <a:t>Tool maintains large database of success scenarios, transition and state machine.</a:t>
            </a:r>
          </a:p>
          <a:p>
            <a:pPr marL="171450" indent="-171450">
              <a:lnSpc>
                <a:spcPct val="100000"/>
              </a:lnSpc>
              <a:buFont typeface="Arial" panose="020B0604020202020204" pitchFamily="34" charset="0"/>
              <a:buChar char="•"/>
            </a:pPr>
            <a:r>
              <a:rPr lang="en-US" sz="1800" dirty="0">
                <a:effectLst/>
                <a:latin typeface="Calibri" panose="020F0502020204030204" pitchFamily="34" charset="0"/>
              </a:rPr>
              <a:t>These databases can be continuously upgraded.</a:t>
            </a:r>
            <a:endParaRPr lang="en-US" sz="1800" dirty="0">
              <a:latin typeface="Calibri" panose="020F0502020204030204" pitchFamily="34" charset="0"/>
            </a:endParaRPr>
          </a:p>
          <a:p>
            <a:pPr marL="171450" indent="-171450">
              <a:buFont typeface="Arial" panose="020B0604020202020204" pitchFamily="34" charset="0"/>
              <a:buChar char="•"/>
            </a:pPr>
            <a:r>
              <a:rPr lang="en-US" sz="1800" dirty="0">
                <a:effectLst/>
                <a:latin typeface="Calibri" panose="020F0502020204030204" pitchFamily="34" charset="0"/>
              </a:rPr>
              <a:t>The target trace and In the regression portal (pert/arc) - find an automated way to compare the failures logs and with last known best pass log and converge towards the root cause.</a:t>
            </a:r>
          </a:p>
          <a:p>
            <a:pPr marL="171450" indent="-171450">
              <a:buFont typeface="Arial" panose="020B0604020202020204" pitchFamily="34" charset="0"/>
              <a:buChar char="•"/>
            </a:pPr>
            <a:r>
              <a:rPr lang="en-US" sz="1800" dirty="0">
                <a:effectLst/>
                <a:latin typeface="Calibri" panose="020F0502020204030204" pitchFamily="34" charset="0"/>
              </a:rPr>
              <a:t>The developer does not need to need to start from scratch for a failure and gets intelligent input from the system where the issue is isolated.</a:t>
            </a:r>
          </a:p>
          <a:p>
            <a:pPr marL="171450" indent="-171450">
              <a:buFont typeface="Arial" panose="020B0604020202020204" pitchFamily="34" charset="0"/>
              <a:buChar char="•"/>
            </a:pPr>
            <a:endParaRPr lang="en-US" dirty="0"/>
          </a:p>
        </p:txBody>
      </p:sp>
      <p:sp>
        <p:nvSpPr>
          <p:cNvPr id="8" name="Slide Number Placeholder 7">
            <a:extLst>
              <a:ext uri="{FF2B5EF4-FFF2-40B4-BE49-F238E27FC236}">
                <a16:creationId xmlns:a16="http://schemas.microsoft.com/office/drawing/2014/main" id="{3D4C7984-3208-4DF7-B8BF-5070C34B0DA4}"/>
              </a:ext>
            </a:extLst>
          </p:cNvPr>
          <p:cNvSpPr>
            <a:spLocks noGrp="1"/>
          </p:cNvSpPr>
          <p:nvPr>
            <p:ph type="sldNum" sz="quarter" idx="4"/>
          </p:nvPr>
        </p:nvSpPr>
        <p:spPr/>
        <p:txBody>
          <a:bodyPr/>
          <a:lstStyle/>
          <a:p>
            <a:fld id="{9860EDB8-5305-433F-BE41-D7A86D811DB3}" type="slidenum">
              <a:rPr lang="en-US" smtClean="0"/>
              <a:pPr/>
              <a:t>7</a:t>
            </a:fld>
            <a:endParaRPr lang="en-US" dirty="0"/>
          </a:p>
        </p:txBody>
      </p:sp>
      <p:pic>
        <p:nvPicPr>
          <p:cNvPr id="10" name="Picture 9" descr="Diagram&#10;&#10;Description automatically generated">
            <a:extLst>
              <a:ext uri="{FF2B5EF4-FFF2-40B4-BE49-F238E27FC236}">
                <a16:creationId xmlns:a16="http://schemas.microsoft.com/office/drawing/2014/main" id="{F1325A7B-0F71-4928-B06F-B401628C3C79}"/>
              </a:ext>
            </a:extLst>
          </p:cNvPr>
          <p:cNvPicPr>
            <a:picLocks noChangeAspect="1"/>
          </p:cNvPicPr>
          <p:nvPr/>
        </p:nvPicPr>
        <p:blipFill>
          <a:blip r:embed="rId2"/>
          <a:stretch>
            <a:fillRect/>
          </a:stretch>
        </p:blipFill>
        <p:spPr>
          <a:xfrm>
            <a:off x="6462945" y="2001306"/>
            <a:ext cx="5185581" cy="3520605"/>
          </a:xfrm>
          <a:prstGeom prst="rect">
            <a:avLst/>
          </a:prstGeom>
        </p:spPr>
      </p:pic>
    </p:spTree>
    <p:extLst>
      <p:ext uri="{BB962C8B-B14F-4D97-AF65-F5344CB8AC3E}">
        <p14:creationId xmlns:p14="http://schemas.microsoft.com/office/powerpoint/2010/main" val="9580368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5F8F7-FFD4-45B5-AED7-F9C55111E4AD}"/>
              </a:ext>
            </a:extLst>
          </p:cNvPr>
          <p:cNvSpPr>
            <a:spLocks noGrp="1"/>
          </p:cNvSpPr>
          <p:nvPr>
            <p:ph type="title"/>
          </p:nvPr>
        </p:nvSpPr>
        <p:spPr/>
        <p:txBody>
          <a:bodyPr/>
          <a:lstStyle/>
          <a:p>
            <a:r>
              <a:rPr lang="en-US" b="1" dirty="0"/>
              <a:t>Questions??</a:t>
            </a:r>
            <a:endParaRPr lang="en-US" dirty="0"/>
          </a:p>
        </p:txBody>
      </p:sp>
      <p:pic>
        <p:nvPicPr>
          <p:cNvPr id="3" name="Content Placeholder 4" descr="A person holding an object&#10;&#10;Description automatically generated with medium confidence">
            <a:extLst>
              <a:ext uri="{FF2B5EF4-FFF2-40B4-BE49-F238E27FC236}">
                <a16:creationId xmlns:a16="http://schemas.microsoft.com/office/drawing/2014/main" id="{A15BA973-BEF0-4E05-AD1D-BD9575D396A4}"/>
              </a:ext>
            </a:extLst>
          </p:cNvPr>
          <p:cNvPicPr>
            <a:picLocks noChangeAspect="1"/>
          </p:cNvPicPr>
          <p:nvPr/>
        </p:nvPicPr>
        <p:blipFill>
          <a:blip r:embed="rId2"/>
          <a:stretch>
            <a:fillRect/>
          </a:stretch>
        </p:blipFill>
        <p:spPr>
          <a:xfrm>
            <a:off x="2159735" y="1819924"/>
            <a:ext cx="7706812" cy="3834298"/>
          </a:xfrm>
          <a:prstGeom prst="rect">
            <a:avLst/>
          </a:prstGeom>
        </p:spPr>
      </p:pic>
    </p:spTree>
    <p:extLst>
      <p:ext uri="{BB962C8B-B14F-4D97-AF65-F5344CB8AC3E}">
        <p14:creationId xmlns:p14="http://schemas.microsoft.com/office/powerpoint/2010/main" val="28742061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B21AF-CCCC-4D38-BF57-DC409E6712B6}"/>
              </a:ext>
            </a:extLst>
          </p:cNvPr>
          <p:cNvSpPr>
            <a:spLocks noGrp="1"/>
          </p:cNvSpPr>
          <p:nvPr>
            <p:ph type="title"/>
          </p:nvPr>
        </p:nvSpPr>
        <p:spPr/>
        <p:txBody>
          <a:bodyPr/>
          <a:lstStyle/>
          <a:p>
            <a:r>
              <a:rPr lang="en-US" b="1" dirty="0"/>
              <a:t>Thank you!! </a:t>
            </a:r>
            <a:r>
              <a:rPr lang="en-US" b="1" dirty="0">
                <a:sym typeface="Wingdings" panose="05000000000000000000" pitchFamily="2" charset="2"/>
              </a:rPr>
              <a:t></a:t>
            </a:r>
            <a:endParaRPr lang="en-US" dirty="0"/>
          </a:p>
        </p:txBody>
      </p:sp>
      <p:pic>
        <p:nvPicPr>
          <p:cNvPr id="5" name="Picture 4" descr="A picture containing text&#10;&#10;Description automatically generated">
            <a:extLst>
              <a:ext uri="{FF2B5EF4-FFF2-40B4-BE49-F238E27FC236}">
                <a16:creationId xmlns:a16="http://schemas.microsoft.com/office/drawing/2014/main" id="{5EA3FAFD-D179-4F7B-B122-047C59BCDDB4}"/>
              </a:ext>
            </a:extLst>
          </p:cNvPr>
          <p:cNvPicPr>
            <a:picLocks noChangeAspect="1"/>
          </p:cNvPicPr>
          <p:nvPr/>
        </p:nvPicPr>
        <p:blipFill>
          <a:blip r:embed="rId2"/>
          <a:stretch>
            <a:fillRect/>
          </a:stretch>
        </p:blipFill>
        <p:spPr>
          <a:xfrm>
            <a:off x="3207799" y="1652355"/>
            <a:ext cx="5573697" cy="4180273"/>
          </a:xfrm>
          <a:prstGeom prst="rect">
            <a:avLst/>
          </a:prstGeom>
        </p:spPr>
      </p:pic>
    </p:spTree>
    <p:extLst>
      <p:ext uri="{BB962C8B-B14F-4D97-AF65-F5344CB8AC3E}">
        <p14:creationId xmlns:p14="http://schemas.microsoft.com/office/powerpoint/2010/main" val="3568906868"/>
      </p:ext>
    </p:extLst>
  </p:cSld>
  <p:clrMapOvr>
    <a:masterClrMapping/>
  </p:clrMapOvr>
</p:sld>
</file>

<file path=ppt/theme/theme1.xml><?xml version="1.0" encoding="utf-8"?>
<a:theme xmlns:a="http://schemas.openxmlformats.org/drawingml/2006/main" name="WelcomeDoc">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in32_v2" id="{BACE0C7A-21E3-4076-A8EC-387C4B513415}" vid="{366C1592-6B2F-409D-ADAA-749D8A1278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B64C1E2-42EA-4660-BCB7-94E6DA7562F1}">
  <ds:schemaRefs>
    <ds:schemaRef ds:uri="http://schemas.microsoft.com/sharepoint/v3/contenttype/forms"/>
  </ds:schemaRefs>
</ds:datastoreItem>
</file>

<file path=customXml/itemProps2.xml><?xml version="1.0" encoding="utf-8"?>
<ds:datastoreItem xmlns:ds="http://schemas.openxmlformats.org/officeDocument/2006/customXml" ds:itemID="{2045902D-8BCA-4596-9829-0D7D1289C02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33879FED-67F8-481C-84BD-042483293B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{BAFD6208-0D07-49D1-B91C-6903E247442C}tf10001108_win32</Template>
  <TotalTime>213</TotalTime>
  <Words>520</Words>
  <Application>Microsoft Office PowerPoint</Application>
  <PresentationFormat>Widescreen</PresentationFormat>
  <Paragraphs>50</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Segoe UI</vt:lpstr>
      <vt:lpstr>Segoe UI Light</vt:lpstr>
      <vt:lpstr>Segoe UI Semibold</vt:lpstr>
      <vt:lpstr>WelcomeDoc</vt:lpstr>
      <vt:lpstr>Intelligent Firmware Trace analysis Tool</vt:lpstr>
      <vt:lpstr>Problem Statement </vt:lpstr>
      <vt:lpstr>Problem Statement (Cont.)</vt:lpstr>
      <vt:lpstr>Objective</vt:lpstr>
      <vt:lpstr>Approach</vt:lpstr>
      <vt:lpstr>Approach (Cont.)</vt:lpstr>
      <vt:lpstr>Method</vt:lpstr>
      <vt:lpstr>Questions??</vt:lpstr>
      <vt:lpstr>Thank you!! </vt:lpstr>
      <vt:lpstr>Feedback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Intelligent Firmware Trace analysis Tool</dc:title>
  <dc:creator>Pathak, Parth</dc:creator>
  <cp:keywords/>
  <cp:lastModifiedBy>Pathak, Parth</cp:lastModifiedBy>
  <cp:revision>37</cp:revision>
  <dcterms:created xsi:type="dcterms:W3CDTF">2021-07-29T17:14:35Z</dcterms:created>
  <dcterms:modified xsi:type="dcterms:W3CDTF">2021-08-17T06:22:57Z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